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LGBTQ+ outlets were asked for rate cards on 1 Sep 2026 to promote Out on Campus (erobella.com/research/out-on-campus/). Three replied with pricing; three have not replied.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Justin Garrett replied 1 Sep: packages begin at $10K. Brenda countered $5K-$8K with both social and editorial. Justin agreed $8K on 2 Sep and cc'd Scott Furman, who proposed a media plan (custom article + social + Queerty homepage) and offered a call. No reply sent yet.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Brian Pitts replied 1 Sep with DC and LA media kits (sponsored content from p17). Asked for budget and whether LA is of interest. Figures from the 2026 local media kits.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Tom Doyle replied 2 Sep (after an out-of-office) with Attitude_Media_Pack_August2026.pdf. Rates from that pack's rate card. Backup contacts per his auto-reply: Joanna Gale, Ashley Davey.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09360" y="-1097280"/>
            <a:ext cx="4206240" cy="4206240"/>
          </a:xfrm>
          <a:prstGeom prst="ellipse">
            <a:avLst/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680960" y="1737360"/>
            <a:ext cx="2377440" cy="2377440"/>
          </a:xfrm>
          <a:prstGeom prst="ellipse">
            <a:avLst/>
          </a:prstGeom>
          <a:solidFill>
            <a:srgbClr val="F7A7B4"/>
          </a:solidFill>
          <a:ln w="12700">
            <a:solidFill>
              <a:srgbClr val="F7A7B4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548640" y="12344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7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EROBELLA DATA &amp; RESEARCH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55448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 on Campus</a:t>
            </a:r>
            <a:endParaRPr lang="en-US" sz="48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2377440"/>
            <a:ext cx="5669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media options for the LGBTQ+ College Index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548640" y="324612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replies received 1 to 8 September 2026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434340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 Brenda Jensen, Head of Data &amp; Research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097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A GLANCE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asked, three quoted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9601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asked each for a rate card for sponsored articles and social posts around the study.</a:t>
            </a:r>
            <a:endParaRPr lang="en-US" sz="13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822960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1691640"/>
                <a:gridCol w="1965960"/>
                <a:gridCol w="1417320"/>
                <a:gridCol w="1051560"/>
              </a:tblGrid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Publication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B1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Contact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B1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Quoted price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B1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Est. reach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B1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0B1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Q.Digital (Queerty, LGBTQ Nation, INTO, GayCities, Outsports)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Justin Garrett, CRO; Scott Furman, RVP Sales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$8,000 branded article + social + Queerty homepage (list from $10K)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13M+ monthly reach; 3M+ social followers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 offered, awaiting our go-ahead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Washington Blade (+ LA Blade)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Brian Pitts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$1,840 sponsored content package (DC); LA on request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700K/month DC; 200K/month LA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 kits sent, wants budget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Attitude (UK)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Tom Doyle, Head of Commercial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Native online only £3,500; online + all social £14,500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847K monthly uniques; 16M gross reach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 pack sent, wants budget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equalpride (Advocate, Out, Pride.com)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adinfo@equalpride.com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reply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PinkNews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advertising@ / sales@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reply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Gay Times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Solomon Thomson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4A45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reply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3DD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 txBox="1"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on Campus  ·  Paid media options  ·  Replies as of 8 Sep 2026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097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RESPONDER 1 OF 3  ·  UNITED STATES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Q.Digital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9326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Queerty  ·  LGBTQ Nation  ·  INTO  ·  GayCities  ·  Outsports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1371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$8,000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920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agreed plan (list price from $10K)</a:t>
            </a:r>
            <a:endParaRPr lang="en-US" sz="1050" dirty="0"/>
          </a:p>
        </p:txBody>
      </p:sp>
      <p:sp>
        <p:nvSpPr>
          <p:cNvPr id="7" name="Text 5"/>
          <p:cNvSpPr txBox="1"/>
          <p:nvPr/>
        </p:nvSpPr>
        <p:spPr>
          <a:xfrm>
            <a:off x="2377440" y="1371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13M+</a:t>
            </a:r>
            <a:endParaRPr lang="en-US" sz="3000" dirty="0"/>
          </a:p>
        </p:txBody>
      </p:sp>
      <p:sp>
        <p:nvSpPr>
          <p:cNvPr id="8" name="Text 6"/>
          <p:cNvSpPr txBox="1"/>
          <p:nvPr/>
        </p:nvSpPr>
        <p:spPr>
          <a:xfrm>
            <a:off x="2377440" y="1920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monthly reach across the network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4297680" y="1371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3M+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4297680" y="1920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followers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7200" y="2514600"/>
            <a:ext cx="3749040" cy="2103120"/>
          </a:xfrm>
          <a:prstGeom prst="roundRect">
            <a:avLst>
              <a:gd name="adj" fmla="val 3478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40080" y="260604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$8K buys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640080" y="2926080"/>
            <a:ext cx="3429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custom branded article, written by their editorial team with our input</a:t>
            </a:r>
            <a:endParaRPr lang="en-US" sz="11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Promoted from the Queerty homepage</a:t>
            </a:r>
            <a:endParaRPr lang="en-US" sz="11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promotion across the network</a:t>
            </a:r>
            <a:endParaRPr lang="en-US" sz="11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Outline, first draft, then two review rounds; about one month to publish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434840" y="2514600"/>
            <a:ext cx="4251960" cy="2103120"/>
          </a:xfrm>
          <a:prstGeom prst="roundRect">
            <a:avLst>
              <a:gd name="adj" fmla="val 3478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4617720" y="260604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and where it stands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4617720" y="2926080"/>
            <a:ext cx="3931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Justin Garrett (Chief Revenue Officer) opened at $10K+; we said our budget is $5K to $8K</a:t>
            </a:r>
            <a:endParaRPr lang="en-US" sz="11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Scott Furman (Regional VP Sales, 415-203-1436) came back with the $8K plan on 2 Sep</a:t>
            </a:r>
            <a:endParaRPr lang="en-US" sz="11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Comscore #1 for LGBTQ+ audience engagement; 95% unduplicated vs nearest competitor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617720" y="4224528"/>
            <a:ext cx="3886200" cy="292608"/>
          </a:xfrm>
          <a:prstGeom prst="roundRect">
            <a:avLst>
              <a:gd name="adj" fmla="val 50000"/>
            </a:avLst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617720" y="4224528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 ON US: approve the plan? Book the call?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on Campus  ·  Paid media options  ·  Replies as of 8 Sep 2026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097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RESPONDER 2 OF 3  ·  UNITED STATES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Washington Blade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9326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America's oldest LGBTQ+ newspaper, DC-focused, with an LA Blade sister title. Brian Pitts sent both media kits and asked for a budget.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1371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$1,840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920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 sponsored content package</a:t>
            </a:r>
            <a:endParaRPr lang="en-US" sz="1050" dirty="0"/>
          </a:p>
        </p:txBody>
      </p:sp>
      <p:sp>
        <p:nvSpPr>
          <p:cNvPr id="7" name="Text 5"/>
          <p:cNvSpPr txBox="1"/>
          <p:nvPr/>
        </p:nvSpPr>
        <p:spPr>
          <a:xfrm>
            <a:off x="2377440" y="1371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700K+</a:t>
            </a:r>
            <a:endParaRPr lang="en-US" sz="3000" dirty="0"/>
          </a:p>
        </p:txBody>
      </p:sp>
      <p:sp>
        <p:nvSpPr>
          <p:cNvPr id="8" name="Text 6"/>
          <p:cNvSpPr txBox="1"/>
          <p:nvPr/>
        </p:nvSpPr>
        <p:spPr>
          <a:xfrm>
            <a:off x="2377440" y="1920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claimed monthly reach (DC)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4297680" y="137160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350K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4297680" y="1920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unique web users (DC)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6217920" y="1371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$290</a:t>
            </a:r>
            <a:endParaRPr lang="en-US" sz="3000" dirty="0"/>
          </a:p>
        </p:txBody>
      </p:sp>
      <p:sp>
        <p:nvSpPr>
          <p:cNvPr id="12" name="Text 10"/>
          <p:cNvSpPr txBox="1"/>
          <p:nvPr/>
        </p:nvSpPr>
        <p:spPr>
          <a:xfrm>
            <a:off x="6217920" y="19202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extra social post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57200" y="2514600"/>
            <a:ext cx="3977640" cy="2103120"/>
          </a:xfrm>
          <a:prstGeom prst="roundRect">
            <a:avLst>
              <a:gd name="adj" fmla="val 3478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40080" y="2606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DC package includes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2926080"/>
            <a:ext cx="3657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500-word article we supply, on a dedicated washingtonblade.com page</a:t>
            </a:r>
            <a:endParaRPr lang="en-US" sz="10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728x90 banner under the article headline</a:t>
            </a:r>
            <a:endParaRPr lang="en-US" sz="10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promotional posts each on Facebook (85K+) and Twitter (30K+)</a:t>
            </a:r>
            <a:endParaRPr lang="en-US" sz="10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in the print edition (75K readers a week)</a:t>
            </a:r>
            <a:endParaRPr lang="en-US" sz="10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10,000 online impressions; 35K opt-in weekly email subscribers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2514600"/>
            <a:ext cx="4023360" cy="2103120"/>
          </a:xfrm>
          <a:prstGeom prst="roundRect">
            <a:avLst>
              <a:gd name="adj" fmla="val 3478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846320" y="2606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Blade add-on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4846320" y="2926080"/>
            <a:ext cx="3703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200K+ monthly reach; 250K monthly uniques; 20K email subscribers</a:t>
            </a:r>
            <a:endParaRPr lang="en-US" sz="110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Sponsored content priced on request; dedicated email $1,365; homepage takeover $595 a day</a:t>
            </a:r>
            <a:endParaRPr lang="en-US" sz="110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Cheapest route by a wide margin, but regional rather than national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46320" y="4224528"/>
            <a:ext cx="3657600" cy="292608"/>
          </a:xfrm>
          <a:prstGeom prst="roundRect">
            <a:avLst>
              <a:gd name="adj" fmla="val 50000"/>
            </a:avLst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4846320" y="422452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 ON US: budget, and is LA wanted?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on Campus  ·  Paid media options  ·  Replies as of 8 Sep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097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RESPONDER 3 OF 3  ·  UNITED KINGDOM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Attitude (Stream Publishing)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9326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UK's best-selling gay lifestyle magazine. Tom Doyle, Head of Commercial, sent the August 2026 media pack and wants a budget.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13716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£3,500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92024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content, online only (also the minimum spend)</a:t>
            </a:r>
            <a:endParaRPr lang="en-US" sz="1050" dirty="0"/>
          </a:p>
        </p:txBody>
      </p:sp>
      <p:sp>
        <p:nvSpPr>
          <p:cNvPr id="7" name="Text 5"/>
          <p:cNvSpPr txBox="1"/>
          <p:nvPr/>
        </p:nvSpPr>
        <p:spPr>
          <a:xfrm>
            <a:off x="2468880" y="13716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£14,500</a:t>
            </a:r>
            <a:endParaRPr lang="en-US" sz="3000" dirty="0"/>
          </a:p>
        </p:txBody>
      </p:sp>
      <p:sp>
        <p:nvSpPr>
          <p:cNvPr id="8" name="Text 6"/>
          <p:cNvSpPr txBox="1"/>
          <p:nvPr/>
        </p:nvSpPr>
        <p:spPr>
          <a:xfrm>
            <a:off x="2468880" y="192024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content, online + all social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4480560" y="13716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847K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4480560" y="192024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unique users, attitude.co.uk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6492240" y="13716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0546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16M</a:t>
            </a:r>
            <a:endParaRPr lang="en-US" sz="3000" dirty="0"/>
          </a:p>
        </p:txBody>
      </p:sp>
      <p:sp>
        <p:nvSpPr>
          <p:cNvPr id="12" name="Text 10"/>
          <p:cNvSpPr txBox="1"/>
          <p:nvPr/>
        </p:nvSpPr>
        <p:spPr>
          <a:xfrm>
            <a:off x="6492240" y="192024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reach: print + online + social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57200" y="2514600"/>
            <a:ext cx="3977640" cy="2103120"/>
          </a:xfrm>
          <a:prstGeom prst="roundRect">
            <a:avLst>
              <a:gd name="adj" fmla="val 3478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40080" y="2606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Rate card highlights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2926080"/>
            <a:ext cx="3657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social only £11,000; single posts £1,475 (X, IG story) to £2,975 (Instagram)</a:t>
            </a:r>
            <a:endParaRPr lang="en-US" sz="110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Print: full page run of book £6,995; partnership full page £7,995</a:t>
            </a:r>
            <a:endParaRPr lang="en-US" sz="110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takeover £6,495 a day; solus email £150 CPM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63440" y="2514600"/>
            <a:ext cx="4023360" cy="2103120"/>
          </a:xfrm>
          <a:prstGeom prst="roundRect">
            <a:avLst>
              <a:gd name="adj" fmla="val 3478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846320" y="2606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Audience and fit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4846320" y="2926080"/>
            <a:ext cx="3703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739K Facebook, 385K Instagram, 199K X, 45K newsletter; print circulation 36,777</a:t>
            </a:r>
            <a:endParaRPr lang="en-US" sz="110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UK audience (68% ABC1). Weak fit for a US college ranking</a:t>
            </a:r>
            <a:endParaRPr lang="en-US" sz="110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expensive per reader of the three quotes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46320" y="4224528"/>
            <a:ext cx="2377440" cy="292608"/>
          </a:xfrm>
          <a:prstGeom prst="roundRect">
            <a:avLst>
              <a:gd name="adj" fmla="val 50000"/>
            </a:avLst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4846320" y="4224528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 ON US: budget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on Campus  ·  Paid media options  ·  Replies as of 8 Sep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097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OPEN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reply yet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9326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Pitched 1 September 2026, no response as of 8 September. One chase each is reasonable this week.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2651760" cy="3200400"/>
          </a:xfrm>
          <a:prstGeom prst="roundRect">
            <a:avLst>
              <a:gd name="adj" fmla="val 2759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554480"/>
            <a:ext cx="457200" cy="457200"/>
          </a:xfrm>
          <a:prstGeom prst="ellipse">
            <a:avLst/>
          </a:prstGeom>
          <a:solidFill>
            <a:srgbClr val="F7A7B4"/>
          </a:solidFill>
          <a:ln w="12700">
            <a:solidFill>
              <a:srgbClr val="F7A7B4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400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21031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equalpride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Advocate, Out, Pride.com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2788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Contacted</a:t>
            </a:r>
            <a:endParaRPr lang="en-US" sz="950" dirty="0"/>
          </a:p>
        </p:txBody>
      </p:sp>
      <p:sp>
        <p:nvSpPr>
          <p:cNvPr id="11" name="Text 9"/>
          <p:cNvSpPr txBox="1"/>
          <p:nvPr/>
        </p:nvSpPr>
        <p:spPr>
          <a:xfrm>
            <a:off x="640080" y="30175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adinfo@equalpride.com (generic sales inbox)</a:t>
            </a:r>
            <a:endParaRPr lang="en-US" sz="11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35661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US LGBTQ+ publisher. Highest-value silent lead; worth finding a named sales contact.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46120" y="1371600"/>
            <a:ext cx="2651760" cy="3200400"/>
          </a:xfrm>
          <a:prstGeom prst="roundRect">
            <a:avLst>
              <a:gd name="adj" fmla="val 2759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429000" y="1554480"/>
            <a:ext cx="457200" cy="457200"/>
          </a:xfrm>
          <a:prstGeom prst="ellipse">
            <a:avLst/>
          </a:prstGeom>
          <a:solidFill>
            <a:srgbClr val="F7A7B4"/>
          </a:solidFill>
          <a:ln w="12700">
            <a:solidFill>
              <a:srgbClr val="F7A7B4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342900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3429000" y="21031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PinkNews</a:t>
            </a:r>
            <a:endParaRPr lang="en-US" sz="1800" dirty="0"/>
          </a:p>
        </p:txBody>
      </p:sp>
      <p:sp>
        <p:nvSpPr>
          <p:cNvPr id="17" name="Text 15"/>
          <p:cNvSpPr txBox="1"/>
          <p:nvPr/>
        </p:nvSpPr>
        <p:spPr>
          <a:xfrm>
            <a:off x="34290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UK-based, large US readership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3429000" y="2788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Contacted</a:t>
            </a:r>
            <a:endParaRPr lang="en-US" sz="950" dirty="0"/>
          </a:p>
        </p:txBody>
      </p:sp>
      <p:sp>
        <p:nvSpPr>
          <p:cNvPr id="19" name="Text 17"/>
          <p:cNvSpPr txBox="1"/>
          <p:nvPr/>
        </p:nvSpPr>
        <p:spPr>
          <a:xfrm>
            <a:off x="3429000" y="30175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advertising@pinknews.co.uk and sales@pinknews.co.uk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3429000" y="35661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 to two generic inboxes. Try a named commercial contact via LinkedIn.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035040" y="1371600"/>
            <a:ext cx="2651760" cy="3200400"/>
          </a:xfrm>
          <a:prstGeom prst="roundRect">
            <a:avLst>
              <a:gd name="adj" fmla="val 2759"/>
            </a:avLst>
          </a:prstGeom>
          <a:solidFill>
            <a:srgbClr val="F8F3F5"/>
          </a:solidFill>
          <a:ln w="12700">
            <a:solidFill>
              <a:srgbClr val="F8F3F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217920" y="1554480"/>
            <a:ext cx="457200" cy="457200"/>
          </a:xfrm>
          <a:prstGeom prst="ellipse">
            <a:avLst/>
          </a:prstGeom>
          <a:solidFill>
            <a:srgbClr val="F7A7B4"/>
          </a:solidFill>
          <a:ln w="12700">
            <a:solidFill>
              <a:srgbClr val="F7A7B4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21792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6217920" y="21031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0B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Gay Times</a:t>
            </a:r>
            <a:endParaRPr lang="en-US" sz="1800" dirty="0"/>
          </a:p>
        </p:txBody>
      </p:sp>
      <p:sp>
        <p:nvSpPr>
          <p:cNvPr id="25" name="Text 23"/>
          <p:cNvSpPr txBox="1"/>
          <p:nvPr/>
        </p:nvSpPr>
        <p:spPr>
          <a:xfrm>
            <a:off x="621792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</a:t>
            </a:r>
            <a:endParaRPr lang="en-US" sz="1100" dirty="0"/>
          </a:p>
        </p:txBody>
      </p:sp>
      <p:sp>
        <p:nvSpPr>
          <p:cNvPr id="26" name="Text 24"/>
          <p:cNvSpPr txBox="1"/>
          <p:nvPr/>
        </p:nvSpPr>
        <p:spPr>
          <a:xfrm>
            <a:off x="6217920" y="2788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54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Contacted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6217920" y="30175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Solomon Thomson (named contact)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6217920" y="35661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address, one week silent. A short follow-up is enough.</a:t>
            </a:r>
            <a:endParaRPr lang="en-US" sz="1100" dirty="0"/>
          </a:p>
        </p:txBody>
      </p:sp>
      <p:sp>
        <p:nvSpPr>
          <p:cNvPr id="29" name="Text 27"/>
          <p:cNvSpPr txBox="1"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5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on Campus  ·  Paid media options  ·  Replies as of 8 Sep 2026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49440" y="3108960"/>
            <a:ext cx="3108960" cy="3108960"/>
          </a:xfrm>
          <a:prstGeom prst="ellipse">
            <a:avLst/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57200" y="1097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7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NEEDED</a:t>
            </a:r>
            <a:endParaRPr lang="en-US" sz="11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need to decide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280160"/>
            <a:ext cx="457200" cy="457200"/>
          </a:xfrm>
          <a:prstGeom prst="ellipse">
            <a:avLst/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457200" y="1280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097280" y="12344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Q.Digital at $8K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097280" y="1527048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9D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Scott Furman's media plan and book the call, or pass. This is the only national US package inside budget.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57200" y="2103120"/>
            <a:ext cx="457200" cy="457200"/>
          </a:xfrm>
          <a:prstGeom prst="ellipse">
            <a:avLst/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720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1097280" y="20574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Washington Blade at $1,840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1097280" y="2350008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9D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Low-cost, DC-centric add-on. Decide whether to include LA Blade and what budget to quote Brian Pitts.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2926080"/>
            <a:ext cx="457200" cy="457200"/>
          </a:xfrm>
          <a:prstGeom prst="ellipse">
            <a:avLst/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457200" y="2926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1097280" y="2880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Attitude</a:t>
            </a:r>
            <a:endParaRPr lang="en-US" sz="1600" dirty="0"/>
          </a:p>
        </p:txBody>
      </p:sp>
      <p:sp>
        <p:nvSpPr>
          <p:cNvPr id="16" name="Text 14"/>
          <p:cNvSpPr txBox="1"/>
          <p:nvPr/>
        </p:nvSpPr>
        <p:spPr>
          <a:xfrm>
            <a:off x="1097280" y="3172968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9D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 a budget or decline. UK audience is a weak match for a US college index.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57200" y="3749040"/>
            <a:ext cx="457200" cy="457200"/>
          </a:xfrm>
          <a:prstGeom prst="ellipse">
            <a:avLst/>
          </a:prstGeom>
          <a:solidFill>
            <a:srgbClr val="F0546C"/>
          </a:solidFill>
          <a:ln w="12700">
            <a:solidFill>
              <a:srgbClr val="F0546C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57200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1097280" y="37033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Chase the silent three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1097280" y="3995928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D9D3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follow-up each to equalpride, PinkNews and Gay Times this week, ideally to named contacts.</a:t>
            </a:r>
            <a:endParaRPr lang="en-US" sz="1150" dirty="0"/>
          </a:p>
        </p:txBody>
      </p:sp>
      <p:sp>
        <p:nvSpPr>
          <p:cNvPr id="21" name="Text 19"/>
          <p:cNvSpPr txBox="1"/>
          <p:nvPr/>
        </p:nvSpPr>
        <p:spPr>
          <a:xfrm>
            <a:off x="457200" y="4800600"/>
            <a:ext cx="640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7A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on Campus  ·  Paid media options  ·  Replies as of 8 Sep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 on Campus - Paid Media Options</dc:title>
  <dc:subject>PptxGenJS Presentation</dc:subject>
  <dc:creator>Brenda Jensen, Erobella Data &amp; Research</dc:creator>
  <cp:lastModifiedBy>Brenda Jensen, Erobella Data &amp; Research</cp:lastModifiedBy>
  <cp:revision>1</cp:revision>
  <dcterms:created xsi:type="dcterms:W3CDTF">2026-09-08T10:01:14Z</dcterms:created>
  <dcterms:modified xsi:type="dcterms:W3CDTF">2026-09-08T10:01:14Z</dcterms:modified>
</cp:coreProperties>
</file>